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349" r:id="rId4"/>
    <p:sldId id="351" r:id="rId5"/>
    <p:sldId id="352" r:id="rId6"/>
    <p:sldId id="356" r:id="rId7"/>
    <p:sldId id="357" r:id="rId8"/>
    <p:sldId id="358" r:id="rId9"/>
    <p:sldId id="328" r:id="rId10"/>
    <p:sldId id="329" r:id="rId11"/>
    <p:sldId id="331" r:id="rId12"/>
    <p:sldId id="371" r:id="rId13"/>
    <p:sldId id="372" r:id="rId14"/>
    <p:sldId id="334" r:id="rId15"/>
    <p:sldId id="335" r:id="rId16"/>
    <p:sldId id="336" r:id="rId17"/>
    <p:sldId id="337" r:id="rId18"/>
    <p:sldId id="370" r:id="rId19"/>
    <p:sldId id="373" r:id="rId20"/>
    <p:sldId id="36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umu_zueva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8715436" cy="2643206"/>
          </a:xfrm>
          <a:scene3d>
            <a:camera prst="orthographicFront"/>
            <a:lightRig rig="freezing" dir="t">
              <a:rot lat="0" lon="0" rev="5640000"/>
            </a:lightRig>
          </a:scene3d>
          <a:sp3d>
            <a:bevelT/>
          </a:sp3d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Нормативная и отчетная документация по производственной практике при обучении по программам ординатуры</a:t>
            </a:r>
            <a:endParaRPr lang="ru-RU" sz="4000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72074"/>
            <a:ext cx="8215370" cy="153828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Кириллова Ольга Александровна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специалист учебно-методического управления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ФГБОУ ВО ЧГМА Минздрава России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2743200" cy="39054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Титульный лист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929190" y="285728"/>
            <a:ext cx="3754428" cy="5962672"/>
          </a:xfrm>
        </p:spPr>
        <p:txBody>
          <a:bodyPr>
            <a:normAutofit fontScale="25000" lnSpcReduction="20000"/>
          </a:bodyPr>
          <a:lstStyle/>
          <a:p>
            <a:r>
              <a:rPr lang="ru-RU" cap="all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cap="all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cap="all" dirty="0" err="1" smtClean="0"/>
              <a:t>МинистерствО</a:t>
            </a:r>
            <a:r>
              <a:rPr lang="ru-RU" cap="all" dirty="0" smtClean="0"/>
              <a:t> здравоохранения РОССИЙСКОЙ ФЕДЕРАЦИИ</a:t>
            </a:r>
            <a:endParaRPr lang="ru-RU" dirty="0" smtClean="0"/>
          </a:p>
          <a:p>
            <a:pPr algn="ctr">
              <a:buNone/>
            </a:pPr>
            <a:r>
              <a:rPr lang="ru-RU" cap="all" dirty="0" smtClean="0"/>
              <a:t>ФЕДЕРАЛЬНОЕ Государственное бюджетное образовательное учреждение </a:t>
            </a:r>
            <a:endParaRPr lang="ru-RU" dirty="0" smtClean="0"/>
          </a:p>
          <a:p>
            <a:pPr algn="ctr">
              <a:buNone/>
            </a:pPr>
            <a:r>
              <a:rPr lang="ru-RU" cap="all" dirty="0" smtClean="0"/>
              <a:t>высшего образования </a:t>
            </a:r>
            <a:endParaRPr lang="ru-RU" dirty="0" smtClean="0"/>
          </a:p>
          <a:p>
            <a:pPr algn="ctr">
              <a:buNone/>
            </a:pPr>
            <a:r>
              <a:rPr lang="ru-RU" b="1" cap="all" dirty="0" smtClean="0"/>
              <a:t>Читинская государственная медицинская академия</a:t>
            </a:r>
            <a:endParaRPr lang="ru-RU" dirty="0" smtClean="0"/>
          </a:p>
          <a:p>
            <a:pPr>
              <a:buNone/>
            </a:pPr>
            <a:r>
              <a:rPr lang="ru-RU" cap="all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cap="all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ДНЕВНИК ПРОИЗВОДСТВЕННОЙ (КЛИНИЧЕСКОЙ) ПРАКТИКИ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Ординатор                                      Иванова Мария Сергеевна</a:t>
            </a:r>
          </a:p>
          <a:p>
            <a:pPr>
              <a:buNone/>
            </a:pPr>
            <a:r>
              <a:rPr lang="ru-RU" baseline="-25000" dirty="0" smtClean="0"/>
              <a:t>                                                                                                 (Фамилия, имя, отчество)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Специальность                               31.08.49 Терапия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Учебный год, семестр                   2018-2019, 1-2 семестр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Руководитель практики              доцент кафедры терапии ФПК и ППС, к.м.н. Лузина Елена Владимировна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База                                               ГУЗ «Краевая клиническая больница»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Ответственный работник          врач-кардиолог высшей категории Иванова Елена Петровна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285720" y="642918"/>
            <a:ext cx="4429156" cy="5929354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Наименование специальности указывается с кодом, без кавычек</a:t>
            </a:r>
          </a:p>
          <a:p>
            <a:pPr marL="342900" indent="-342900">
              <a:buAutoNum type="arabicPeriod"/>
            </a:pPr>
            <a:r>
              <a:rPr lang="ru-RU" dirty="0" smtClean="0"/>
              <a:t>Ординаторы первого года указывают </a:t>
            </a:r>
            <a:r>
              <a:rPr lang="ru-RU" b="1" u="sng" dirty="0" smtClean="0"/>
              <a:t>1-2 семестр, </a:t>
            </a:r>
            <a:r>
              <a:rPr lang="ru-RU" dirty="0" smtClean="0"/>
              <a:t>ординаторы второго года – </a:t>
            </a:r>
            <a:r>
              <a:rPr lang="ru-RU" b="1" u="sng" dirty="0" smtClean="0"/>
              <a:t>3-4 семестр</a:t>
            </a:r>
          </a:p>
          <a:p>
            <a:pPr marL="342900" indent="-342900">
              <a:buAutoNum type="arabicPeriod"/>
            </a:pPr>
            <a:r>
              <a:rPr lang="ru-RU" dirty="0" smtClean="0"/>
              <a:t>Руководитель практики  - сотрудник кафедры, назначенный  приказом о производственной практике. Приказы создаются на каждый семестр и </a:t>
            </a:r>
            <a:r>
              <a:rPr lang="ru-RU" u="sng" dirty="0" smtClean="0"/>
              <a:t>публикуются на сайте академии </a:t>
            </a:r>
            <a:r>
              <a:rPr lang="ru-RU" dirty="0" smtClean="0"/>
              <a:t>(раздел Подготовка кадров высшей квалификации - Ординатура – Производственная практика)</a:t>
            </a:r>
          </a:p>
          <a:p>
            <a:pPr marL="342900" indent="-342900">
              <a:buAutoNum type="arabicPeriod"/>
            </a:pPr>
            <a:r>
              <a:rPr lang="ru-RU" dirty="0" smtClean="0"/>
              <a:t>Клинические базы указываем </a:t>
            </a:r>
            <a:r>
              <a:rPr lang="ru-RU" u="sng" dirty="0" smtClean="0"/>
              <a:t>все</a:t>
            </a:r>
            <a:r>
              <a:rPr lang="ru-RU" dirty="0" smtClean="0"/>
              <a:t>, на которых ординатор проходил практику </a:t>
            </a:r>
            <a:r>
              <a:rPr lang="ru-RU" u="sng" dirty="0" smtClean="0"/>
              <a:t>в данном учебном году</a:t>
            </a:r>
          </a:p>
          <a:p>
            <a:pPr marL="342900" indent="-342900">
              <a:buAutoNum type="arabicPeriod"/>
            </a:pPr>
            <a:r>
              <a:rPr lang="ru-RU" dirty="0" smtClean="0"/>
              <a:t>Ответственный работник – представитель  медицинской организации (клинической базы практики). Им может быть зам. гл. врача, зав. отделением или врач-специалист, который курировал ординатора во время практики. </a:t>
            </a:r>
            <a:r>
              <a:rPr lang="ru-RU" dirty="0" smtClean="0">
                <a:solidFill>
                  <a:srgbClr val="FF0000"/>
                </a:solidFill>
              </a:rPr>
              <a:t>Количество ответственных работников не может быть меньше количества клинических баз!</a:t>
            </a:r>
          </a:p>
          <a:p>
            <a:pPr marL="342900" indent="-342900" algn="just"/>
            <a:r>
              <a:rPr lang="ru-RU" dirty="0" smtClean="0"/>
              <a:t>Сотрудник кафедры также может быть ответственным работником при условии, что он является по совместительству работником медицинской организации.</a:t>
            </a:r>
          </a:p>
          <a:p>
            <a:pPr marL="342900" indent="-342900" algn="just"/>
            <a:r>
              <a:rPr lang="ru-RU" dirty="0" smtClean="0">
                <a:solidFill>
                  <a:srgbClr val="FF0000"/>
                </a:solidFill>
              </a:rPr>
              <a:t>НО! Один и тот же человек не может одновременно быть и руководителем практики и ответственным работником!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815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7819554"/>
              </p:ext>
            </p:extLst>
          </p:nvPr>
        </p:nvGraphicFramePr>
        <p:xfrm>
          <a:off x="899592" y="1437928"/>
          <a:ext cx="7272807" cy="327062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20822"/>
                <a:gridCol w="4227210"/>
                <a:gridCol w="2424775"/>
              </a:tblGrid>
              <a:tr h="1029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Практические навыки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Уровень усвоения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(в соответствии с пунктом 1.3. рабочей программы практики)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9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92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98072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ПЕРЕЧЕНЬ ПРАКТИЧЕСКИХ НАВЫКОВ, ВЫПОЛНЕННЫХ ВО ВРЕМЯ ОБУЧАЮЩЕГО СИМУЛЯЦИОННОГО КУРСА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71472" y="5000636"/>
            <a:ext cx="80010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Arial" pitchFamily="34" charset="0"/>
              </a:rPr>
              <a:t>Перечень навыков, выполненных во время общей части обучающего </a:t>
            </a:r>
            <a:r>
              <a:rPr lang="ru-RU" sz="1200" dirty="0" err="1" smtClean="0">
                <a:latin typeface="Arial" pitchFamily="34" charset="0"/>
              </a:rPr>
              <a:t>симуляционного</a:t>
            </a:r>
            <a:r>
              <a:rPr lang="ru-RU" sz="1200" dirty="0" smtClean="0">
                <a:latin typeface="Arial" pitchFamily="34" charset="0"/>
              </a:rPr>
              <a:t> курса (в Центре), можно распечатать с сайта </a:t>
            </a:r>
            <a:r>
              <a:rPr lang="ru-RU" sz="1200" dirty="0" smtClean="0"/>
              <a:t>(раздел Подготовка кадров высшей квалификации - Ординатура – Производственная практика)</a:t>
            </a:r>
            <a:r>
              <a:rPr lang="ru-RU" sz="1200" dirty="0" smtClean="0">
                <a:latin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5657671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</a:rPr>
              <a:t>Перечень специальных навыков, выполненных во время обучающего </a:t>
            </a:r>
            <a:r>
              <a:rPr lang="ru-RU" sz="1200" dirty="0" err="1" smtClean="0">
                <a:latin typeface="Arial" pitchFamily="34" charset="0"/>
              </a:rPr>
              <a:t>симуляционного</a:t>
            </a:r>
            <a:r>
              <a:rPr lang="ru-RU" sz="1200" dirty="0" smtClean="0">
                <a:latin typeface="Arial" pitchFamily="34" charset="0"/>
              </a:rPr>
              <a:t> курса на кафедре, уточнять у заведующего кафедрой 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13531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989856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Особенности заполнения основной части дневников практики – таблиц «Практика в амбулаторно-поликлинических условиях» и «Практика в условиях стационара»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/>
              <a:t>Еще раз напомним: </a:t>
            </a:r>
            <a:r>
              <a:rPr lang="ru-RU" sz="2000" dirty="0" smtClean="0">
                <a:latin typeface="Arial" pitchFamily="34" charset="0"/>
              </a:rPr>
              <a:t>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словия прохождения практики (поликлиника, стационар) указываются в соответствии с рабочей программой производственной практики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000" u="sng" dirty="0" smtClean="0">
                <a:latin typeface="Arial" pitchFamily="34" charset="0"/>
                <a:ea typeface="Times New Roman" pitchFamily="18" charset="0"/>
              </a:rPr>
              <a:t>Обязательно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под названием таблицы указываем </a:t>
            </a:r>
            <a:r>
              <a:rPr lang="ru-RU" sz="2000" u="sng" dirty="0" smtClean="0">
                <a:latin typeface="Arial" pitchFamily="34" charset="0"/>
                <a:ea typeface="Times New Roman" pitchFamily="18" charset="0"/>
              </a:rPr>
              <a:t>семестр: 1-й, 2-й, 3-й или 4-й.</a:t>
            </a:r>
            <a:endParaRPr lang="ru-RU" sz="2000" dirty="0" smtClean="0">
              <a:latin typeface="Arial" pitchFamily="34" charset="0"/>
              <a:ea typeface="Times New Roman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Структуру таблиц можно менять, если того требуют особенности специальности (добавить недостающие ячейки или убрать неактуальные)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ВАЖНО: заполнять дневник в соответствии с фактической нагрузкой!</a:t>
            </a:r>
          </a:p>
          <a:p>
            <a:pPr marL="457200" indent="-457200" algn="just">
              <a:buNone/>
            </a:pPr>
            <a:r>
              <a:rPr lang="ru-RU" sz="2000" dirty="0" smtClean="0"/>
              <a:t>Если вы курируете пациента в течение нескольких дней, то и в дневнике должно быть несколько записей. При этом план обследования и лечения можно не дублировать (писать, например, «Лечение по плану»).</a:t>
            </a: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989856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solidFill>
                  <a:srgbClr val="FF0000"/>
                </a:solidFill>
              </a:rPr>
              <a:t>Заполнение протоколов дежурств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/>
              <a:t>Протоколы дежурств заполняются ординаторами тех специальностей, по которым дежурства предусмотрены (не заполняют, к примеру, ординаторы специальностей стоматологического профиля).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000" dirty="0" smtClean="0"/>
              <a:t>В каждом протоколе должна быть подпись дежурного врача!</a:t>
            </a:r>
            <a:endParaRPr lang="ru-RU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7931396"/>
              </p:ext>
            </p:extLst>
          </p:nvPr>
        </p:nvGraphicFramePr>
        <p:xfrm>
          <a:off x="1533207" y="2209641"/>
          <a:ext cx="6077585" cy="310896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Диагноз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План обследования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План лечения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105604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ПРОТОКОЛ НОЧНОГО ДЕЖУРСТВА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«____» ______________ </a:t>
            </a: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0____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(число)               (месяц)                             (год)      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отделение ______________________________________________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Поступившие больные: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558924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Подпись дежурного врача 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xmlns="" val="133376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0550520"/>
              </p:ext>
            </p:extLst>
          </p:nvPr>
        </p:nvGraphicFramePr>
        <p:xfrm>
          <a:off x="1071538" y="1142984"/>
          <a:ext cx="6984774" cy="2833704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96234"/>
                <a:gridCol w="4059795"/>
                <a:gridCol w="2328745"/>
              </a:tblGrid>
              <a:tr h="8096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№п/п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Практические навыки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Уровень усвоения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(в соответствии с пунктом 1.3. рабочей программы практики)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2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2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22">
                <a:tc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228600"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49530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42910" y="571480"/>
            <a:ext cx="80014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970213" algn="ctr"/>
                <a:tab pos="4953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ПРАКТИЧЕСКИХ НАВЫКОВ, ВЫПОЛНЕННЫХ ВО ВРЕМЯ ПРАКТИЧЕСКОЙ ПОДГОТОВКИ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49530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86257"/>
            <a:ext cx="77867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 Перечень практических навыков и уровень их усвоения указывается в соответствии с рабочей программой практики 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(не путать с перечнем практических навыков, выполненных во время обучающего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симуляционного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курса!)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 Данный раздел дневника практики заполняется отдельно для каждого семестра!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 Уровень усвоения навыков может меняться с каждым семестром.</a:t>
            </a:r>
          </a:p>
          <a:p>
            <a:endParaRPr lang="ru-RU" dirty="0" smtClean="0">
              <a:latin typeface="Arial" pitchFamily="34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89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4082044"/>
              </p:ext>
            </p:extLst>
          </p:nvPr>
        </p:nvGraphicFramePr>
        <p:xfrm>
          <a:off x="928662" y="1857364"/>
          <a:ext cx="7200799" cy="190080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726430"/>
                <a:gridCol w="2189902"/>
                <a:gridCol w="1094565"/>
                <a:gridCol w="1095337"/>
                <a:gridCol w="1094565"/>
              </a:tblGrid>
              <a:tr h="570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Мероприятие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Тема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Дата проведения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Форма участия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Подпись руководителя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u="none" strike="noStrike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72739" y="947718"/>
            <a:ext cx="814773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В НАУЧНО-ПРАКТИЧЕСКИХ КОНФЕРЕНЦИЯХ, ЗАСЕДАНИЯХ НАУЧНЫХ ОБЩЕСТВ,  АССОЦИАЦИЙ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(заполняется в каждом семестре при условии участия в указанных мероприятиях)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4090969"/>
              </p:ext>
            </p:extLst>
          </p:nvPr>
        </p:nvGraphicFramePr>
        <p:xfrm>
          <a:off x="971600" y="4221163"/>
          <a:ext cx="7272809" cy="16459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248249"/>
                <a:gridCol w="2626931"/>
                <a:gridCol w="2397629"/>
              </a:tblGrid>
              <a:tr h="182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Автор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Название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Место, год издания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3528" y="37639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СПИСОК ИЗУЧЕННОЙ ЛИТЕРАТУРЫ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5949280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Руководитель ординатора _________________________</a:t>
            </a:r>
          </a:p>
          <a:p>
            <a:r>
              <a:rPr lang="ru-RU" sz="1600" dirty="0"/>
              <a:t>                                                                   (подпись)</a:t>
            </a:r>
          </a:p>
        </p:txBody>
      </p:sp>
    </p:spTree>
    <p:extLst>
      <p:ext uri="{BB962C8B-B14F-4D97-AF65-F5344CB8AC3E}">
        <p14:creationId xmlns:p14="http://schemas.microsoft.com/office/powerpoint/2010/main" xmlns="" val="180499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5071122"/>
              </p:ext>
            </p:extLst>
          </p:nvPr>
        </p:nvGraphicFramePr>
        <p:xfrm>
          <a:off x="285720" y="2643182"/>
          <a:ext cx="7776864" cy="7315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63849"/>
                <a:gridCol w="5413172"/>
                <a:gridCol w="1699843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№п/п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Диагноз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больных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7522" y="1714487"/>
            <a:ext cx="84409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endParaRPr lang="ru-RU" alt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ОТЧЕТ О ПРОИЗВОДСТВЕННОЙ ПРАКТИКЕ ЗА 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</a:t>
            </a:r>
            <a:r>
              <a:rPr kumimoji="0" lang="ru-RU" alt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СЕМЕСТР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курируемых больных по диагнозам: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0302387"/>
              </p:ext>
            </p:extLst>
          </p:nvPr>
        </p:nvGraphicFramePr>
        <p:xfrm>
          <a:off x="285720" y="3857628"/>
          <a:ext cx="7776864" cy="76275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63849"/>
                <a:gridCol w="5413172"/>
                <a:gridCol w="1699843"/>
              </a:tblGrid>
              <a:tr h="381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№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Диагноз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больных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85720" y="328612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Неотложные состояния: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95202044"/>
              </p:ext>
            </p:extLst>
          </p:nvPr>
        </p:nvGraphicFramePr>
        <p:xfrm>
          <a:off x="307522" y="4869160"/>
          <a:ext cx="7864878" cy="98380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71362"/>
                <a:gridCol w="5474435"/>
                <a:gridCol w="1719081"/>
              </a:tblGrid>
              <a:tr h="393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714750" algn="l"/>
                        </a:tabLs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53609" y="450912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Практические навыки: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571480"/>
            <a:ext cx="8286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Отчет о производственной практике заполняется за </a:t>
            </a:r>
            <a:r>
              <a:rPr lang="ru-RU" b="1" u="sng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каждый семестр!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Отчет представляет собой </a:t>
            </a:r>
            <a:r>
              <a:rPr lang="ru-RU" b="1" u="sng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суммарный количественный итог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содержания практической деятельности ординатора в течение семестра.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Отчет подписывается ординатором и руководителем практики.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5965448"/>
            <a:ext cx="800105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Ординатор___________________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(подпись)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Руководитель ___________________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(подпись)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559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Сроки!!!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Руководителю практики дневник производственной практики представляется ординатором </a:t>
            </a:r>
            <a:r>
              <a:rPr lang="ru-RU" u="sng" dirty="0" smtClean="0"/>
              <a:t>в конце каждого семестра</a:t>
            </a:r>
            <a:r>
              <a:rPr lang="ru-RU" dirty="0" smtClean="0"/>
              <a:t> и является одним из критериев для оценки за производственную практику.</a:t>
            </a:r>
          </a:p>
          <a:p>
            <a:r>
              <a:rPr lang="ru-RU" dirty="0" smtClean="0"/>
              <a:t>В конце учебного года (в июне) дневник производственной практики сдается в учебный отдел Кирилловой Ольге Александровне и служит допуском к промежуточной аттестации для ординаторов первого года обучения и к государственной итоговой аттестации для ординаторов второго года обучения.</a:t>
            </a:r>
          </a:p>
          <a:p>
            <a:r>
              <a:rPr lang="ru-RU" dirty="0" smtClean="0"/>
              <a:t>О сроках сдачи дневников учебный отдел информирует кафедры ежегодно в мае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56"/>
          </a:xfrm>
        </p:spPr>
        <p:txBody>
          <a:bodyPr anchor="t"/>
          <a:lstStyle/>
          <a:p>
            <a:r>
              <a:rPr lang="ru-RU" b="1" dirty="0" smtClean="0">
                <a:solidFill>
                  <a:srgbClr val="FF0000"/>
                </a:solidFill>
              </a:rPr>
              <a:t>Оформление дневника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3891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За всё время обучения ординатор оформляет два дневника (по учебным годам). Внутри каждого дневника содержание структурируется по семестрам.</a:t>
            </a:r>
          </a:p>
          <a:p>
            <a:r>
              <a:rPr lang="ru-RU" dirty="0" smtClean="0"/>
              <a:t>Не нужно оформлять дневник в папку с файлами. Самый оптимальный способ – пробить листы с помощью дырокола и сшить в самую простую пластиковую папку-скоросшиватель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Перед тем, как сдать дневник, можно отправить электронную версию для проверки по адресу электронной почты </a:t>
            </a:r>
            <a:r>
              <a:rPr lang="en-US" dirty="0" smtClean="0">
                <a:hlinkClick r:id="rId2"/>
              </a:rPr>
              <a:t>umu_zueva@mail.ru</a:t>
            </a:r>
            <a:r>
              <a:rPr lang="en-US" dirty="0" smtClean="0"/>
              <a:t> (</a:t>
            </a:r>
            <a:r>
              <a:rPr lang="ru-RU" dirty="0" smtClean="0"/>
              <a:t>между </a:t>
            </a:r>
            <a:r>
              <a:rPr lang="en-US" dirty="0" err="1" smtClean="0"/>
              <a:t>umu</a:t>
            </a:r>
            <a:r>
              <a:rPr lang="ru-RU" dirty="0" smtClean="0"/>
              <a:t> и </a:t>
            </a:r>
            <a:r>
              <a:rPr lang="en-US" dirty="0" err="1" smtClean="0"/>
              <a:t>zueva</a:t>
            </a:r>
            <a:r>
              <a:rPr lang="en-US" dirty="0" smtClean="0"/>
              <a:t> – </a:t>
            </a:r>
            <a:r>
              <a:rPr lang="ru-RU" dirty="0" smtClean="0"/>
              <a:t>нижнее подчеркивание)</a:t>
            </a:r>
            <a:endParaRPr lang="ru-RU" dirty="0"/>
          </a:p>
        </p:txBody>
      </p:sp>
      <p:pic>
        <p:nvPicPr>
          <p:cNvPr id="55298" name="Picture 2" descr="http://www.bookin.org.ru/book/40445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643182"/>
            <a:ext cx="2000264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Законодательно-правовая база база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38912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Федеральный закон № 273-ФЗ «Об образовании в Российской Федерации»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Федеральный закон №  323-ФЗ «Об основах охраны  здоровья граждан в РФ»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Приказ Минздрава России от 08.10.2015 N 707н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"Об утверждении Квалификационных требований к медицинским и фармацевтическим работникам с высшим образованием по направлению подготовки "Здравоохранение и медицинские науки"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Приказ МОН РФ от 19.11.2013 № 1258 «Об утверждении Порядка организации и осуществления образовательной деятельности по образовательным программам высшего образования – программам ординатуры»</a:t>
            </a:r>
          </a:p>
          <a:p>
            <a:pPr lvl="0" algn="just"/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Приказ Минздрава России от 03.09.2013 г. № 620н «Об утверждении Порядка организации и проведения практической подготовки обучающихся по профессиональным образовательным программам медицинского образования, фармацевтического образования»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Приказы МОН РФ об утверждении ФГОС ВО по УГС «Клиническая медицина»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1" y="2675467"/>
            <a:ext cx="8572560" cy="3450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Спасибо за внимание!</a:t>
            </a:r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Нормативная база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Устав ФГБОУ ВО ЧГМА Минздрава России</a:t>
            </a:r>
          </a:p>
          <a:p>
            <a:pPr lvl="0"/>
            <a:r>
              <a:rPr lang="ru-RU" sz="2400" dirty="0" smtClean="0"/>
              <a:t>Положение о подготовке кадров высшей квалификации по программам ординатуры в ГБОУ ВПО ЧГМА Минздрава России</a:t>
            </a:r>
          </a:p>
          <a:p>
            <a:r>
              <a:rPr lang="ru-RU" sz="2400" u="sng" dirty="0" smtClean="0"/>
              <a:t>Положение об организации и проведении практической подготовки обучающихся по программам ординатуры в ГБОУ ВПО Минздрава России </a:t>
            </a:r>
          </a:p>
          <a:p>
            <a:pPr lvl="0"/>
            <a:r>
              <a:rPr lang="ru-RU" sz="2400" dirty="0" smtClean="0"/>
              <a:t>Положение о проведении текущего контроля успеваемости и промежуточной аттестации обучающихся по программам ординатуры в ГБОУ ВПО ЧГМА Минздрава России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Объем программы ординатуры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u="sng" dirty="0" smtClean="0"/>
              <a:t>4320</a:t>
            </a:r>
            <a:r>
              <a:rPr lang="ru-RU" sz="4400" dirty="0" smtClean="0"/>
              <a:t> часов - </a:t>
            </a:r>
            <a:r>
              <a:rPr lang="ru-RU" sz="4400" u="sng" dirty="0" smtClean="0"/>
              <a:t>120</a:t>
            </a:r>
            <a:r>
              <a:rPr lang="ru-RU" sz="4400" dirty="0" smtClean="0"/>
              <a:t> зачетных единиц (</a:t>
            </a:r>
            <a:r>
              <a:rPr lang="ru-RU" sz="4400" dirty="0" err="1" smtClean="0"/>
              <a:t>з.е</a:t>
            </a:r>
            <a:r>
              <a:rPr lang="ru-RU" sz="4400" dirty="0" smtClean="0"/>
              <a:t>.) – по </a:t>
            </a:r>
            <a:r>
              <a:rPr lang="ru-RU" sz="4400" u="sng" dirty="0" smtClean="0"/>
              <a:t>60</a:t>
            </a:r>
            <a:r>
              <a:rPr lang="ru-RU" sz="4400" dirty="0" smtClean="0"/>
              <a:t> </a:t>
            </a:r>
            <a:r>
              <a:rPr lang="ru-RU" sz="4400" dirty="0" err="1" smtClean="0"/>
              <a:t>з.е</a:t>
            </a:r>
            <a:r>
              <a:rPr lang="ru-RU" sz="4400" dirty="0" smtClean="0"/>
              <a:t>. в год</a:t>
            </a:r>
          </a:p>
          <a:p>
            <a:r>
              <a:rPr lang="ru-RU" sz="4400" dirty="0" smtClean="0"/>
              <a:t>1 </a:t>
            </a:r>
            <a:r>
              <a:rPr lang="ru-RU" sz="4400" dirty="0" err="1" smtClean="0"/>
              <a:t>з.е</a:t>
            </a:r>
            <a:r>
              <a:rPr lang="ru-RU" sz="4400" dirty="0" smtClean="0"/>
              <a:t> = 36 акад. часов</a:t>
            </a:r>
          </a:p>
          <a:p>
            <a:r>
              <a:rPr lang="ru-RU" sz="4400" dirty="0" smtClean="0"/>
              <a:t>1 учебная неделя = 54 часа (1,5 </a:t>
            </a:r>
            <a:r>
              <a:rPr lang="ru-RU" sz="4400" dirty="0" err="1" smtClean="0"/>
              <a:t>з.е</a:t>
            </a:r>
            <a:r>
              <a:rPr lang="ru-RU" sz="4400" dirty="0" smtClean="0"/>
              <a:t>.)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программы ординатуры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Блок 1. Дисциплины – 45 </a:t>
            </a:r>
            <a:r>
              <a:rPr lang="ru-RU" b="1" dirty="0" err="1" smtClean="0"/>
              <a:t>з.е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dirty="0" smtClean="0"/>
              <a:t>6 обязательных дисциплин + 1 дисциплина по выбору</a:t>
            </a:r>
          </a:p>
          <a:p>
            <a:r>
              <a:rPr lang="ru-RU" b="1" dirty="0" smtClean="0"/>
              <a:t>Блок 2. Практики – 72 </a:t>
            </a:r>
            <a:r>
              <a:rPr lang="ru-RU" b="1" dirty="0" err="1" smtClean="0"/>
              <a:t>з.е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Базовая часть</a:t>
            </a:r>
          </a:p>
          <a:p>
            <a:pPr>
              <a:buNone/>
            </a:pPr>
            <a:r>
              <a:rPr lang="ru-RU" u="sng" dirty="0" smtClean="0"/>
              <a:t>ОСК</a:t>
            </a:r>
            <a:r>
              <a:rPr lang="ru-RU" dirty="0" smtClean="0"/>
              <a:t> – 3 </a:t>
            </a:r>
            <a:r>
              <a:rPr lang="ru-RU" dirty="0" err="1" smtClean="0"/>
              <a:t>з.е</a:t>
            </a:r>
            <a:r>
              <a:rPr lang="ru-RU" dirty="0" smtClean="0"/>
              <a:t>. (1+2)</a:t>
            </a:r>
          </a:p>
          <a:p>
            <a:pPr>
              <a:buNone/>
            </a:pPr>
            <a:r>
              <a:rPr lang="ru-RU" u="sng" dirty="0" smtClean="0"/>
              <a:t>Практика в амбулаторно-поликлинических условиях и/или в условиях стационара </a:t>
            </a:r>
            <a:r>
              <a:rPr lang="ru-RU" dirty="0" smtClean="0"/>
              <a:t>– 63 </a:t>
            </a:r>
            <a:r>
              <a:rPr lang="ru-RU" dirty="0" err="1" smtClean="0"/>
              <a:t>з.е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Вариативная часть практики </a:t>
            </a:r>
            <a:r>
              <a:rPr lang="ru-RU" dirty="0" smtClean="0"/>
              <a:t>– 6 </a:t>
            </a:r>
            <a:r>
              <a:rPr lang="ru-RU" dirty="0" err="1" smtClean="0"/>
              <a:t>з.е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Блок 3. Государственная итоговая аттестация – 3 </a:t>
            </a:r>
            <a:r>
              <a:rPr lang="ru-RU" b="1" dirty="0" err="1" smtClean="0"/>
              <a:t>з.е</a:t>
            </a:r>
            <a:r>
              <a:rPr lang="ru-RU" b="1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Цитата из «Положения об организации и проведения </a:t>
            </a:r>
            <a:r>
              <a:rPr lang="ru-RU" sz="3200" u="sng" dirty="0" smtClean="0"/>
              <a:t>практической подготовки </a:t>
            </a:r>
            <a:r>
              <a:rPr lang="ru-RU" sz="3200" dirty="0" smtClean="0"/>
              <a:t>обучающихся по программам ординатуры…»: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472518" cy="4467236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2.12. </a:t>
            </a:r>
            <a:r>
              <a:rPr lang="ru-RU" sz="3600" b="1" dirty="0" smtClean="0"/>
              <a:t>Отчетным документом </a:t>
            </a:r>
            <a:r>
              <a:rPr lang="ru-RU" sz="3600" dirty="0" smtClean="0"/>
              <a:t>ординатора по практической подготовке является </a:t>
            </a:r>
            <a:r>
              <a:rPr lang="ru-RU" sz="3600" b="1" u="sng" dirty="0" smtClean="0"/>
              <a:t>дневник производственной практики </a:t>
            </a:r>
            <a:r>
              <a:rPr lang="ru-RU" sz="3600" dirty="0" smtClean="0"/>
              <a:t>(Приложение 2) и </a:t>
            </a:r>
            <a:r>
              <a:rPr lang="ru-RU" sz="3600" b="1" u="sng" dirty="0" smtClean="0"/>
              <a:t>отчет</a:t>
            </a:r>
            <a:r>
              <a:rPr lang="ru-RU" sz="3600" dirty="0" smtClean="0"/>
              <a:t> о прохождении практики ординатора </a:t>
            </a:r>
            <a:r>
              <a:rPr lang="ru-RU" sz="3600" b="1" u="sng" dirty="0" smtClean="0"/>
              <a:t>за каждый семестр </a:t>
            </a:r>
            <a:r>
              <a:rPr lang="ru-RU" sz="3600" dirty="0" smtClean="0"/>
              <a:t>(Приложение 3).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857364"/>
            <a:ext cx="80724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2.13.Прохождение практики завершается промежуточной аттестацией в форме дифференцированного зачета. Основным </a:t>
            </a:r>
            <a:r>
              <a:rPr lang="ru-RU" sz="3200" u="sng" dirty="0" smtClean="0"/>
              <a:t>условием для допуска к зачету </a:t>
            </a:r>
            <a:r>
              <a:rPr lang="ru-RU" sz="3200" dirty="0" smtClean="0"/>
              <a:t>является полное выполнение программы практики, </a:t>
            </a:r>
            <a:r>
              <a:rPr lang="ru-RU" sz="3200" u="sng" dirty="0" smtClean="0"/>
              <a:t>наличие оформленного и заверенного дневника.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2.14. Дневник производственной практики рассчитан </a:t>
            </a:r>
            <a:r>
              <a:rPr lang="ru-RU" b="1" dirty="0" smtClean="0"/>
              <a:t>на учебный год </a:t>
            </a:r>
            <a:r>
              <a:rPr lang="ru-RU" dirty="0" smtClean="0"/>
              <a:t>и отражает фактическое выполнение учебного плана </a:t>
            </a:r>
            <a:r>
              <a:rPr lang="ru-RU" b="1" u="sng" dirty="0" smtClean="0"/>
              <a:t>за два семестра</a:t>
            </a:r>
            <a:r>
              <a:rPr lang="ru-RU" dirty="0" smtClean="0"/>
              <a:t>. После проведения промежуточной аттестации заверенный дневник практики и отчет передаются </a:t>
            </a:r>
            <a:r>
              <a:rPr lang="ru-RU" b="1" u="sng" dirty="0" smtClean="0"/>
              <a:t>руководителем практики </a:t>
            </a:r>
            <a:r>
              <a:rPr lang="ru-RU" dirty="0" smtClean="0"/>
              <a:t>в учебно-методическое управление, где подлежат хранению в течение 5 лет.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6700" dirty="0" smtClean="0">
                <a:latin typeface="Times New Roman" pitchFamily="18" charset="0"/>
                <a:cs typeface="Times New Roman" pitchFamily="18" charset="0"/>
              </a:rPr>
              <a:t>Дневник производственной (клинической) практики</a:t>
            </a:r>
            <a:endParaRPr lang="ru-RU" sz="6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301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1639</TotalTime>
  <Words>1113</Words>
  <Application>Microsoft Office PowerPoint</Application>
  <PresentationFormat>Экран (4:3)</PresentationFormat>
  <Paragraphs>293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Нормативная и отчетная документация по производственной практике при обучении по программам ординатуры</vt:lpstr>
      <vt:lpstr>Законодательно-правовая база база</vt:lpstr>
      <vt:lpstr>Нормативная база</vt:lpstr>
      <vt:lpstr>Объем программы ординатуры</vt:lpstr>
      <vt:lpstr>Структура программы ординатуры </vt:lpstr>
      <vt:lpstr>Цитата из «Положения об организации и проведения практической подготовки обучающихся по программам ординатуры…»:</vt:lpstr>
      <vt:lpstr>Слайд 7</vt:lpstr>
      <vt:lpstr>Слайд 8</vt:lpstr>
      <vt:lpstr>             Дневник производственной (клинической) практики</vt:lpstr>
      <vt:lpstr>Титульный лист</vt:lpstr>
      <vt:lpstr>Слайд 11</vt:lpstr>
      <vt:lpstr>Особенности заполнения основной части дневников практики – таблиц «Практика в амбулаторно-поликлинических условиях» и «Практика в условиях стационара»</vt:lpstr>
      <vt:lpstr>Заполнение протоколов дежурств</vt:lpstr>
      <vt:lpstr>Слайд 14</vt:lpstr>
      <vt:lpstr>Слайд 15</vt:lpstr>
      <vt:lpstr>Слайд 16</vt:lpstr>
      <vt:lpstr>Слайд 17</vt:lpstr>
      <vt:lpstr>Сроки!!!</vt:lpstr>
      <vt:lpstr>Оформление дневника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подходы к проведению объективного структурированного клинического экзамена как формы оценивания в рамках процедуры индивидуальной аккредитации специалистов</dc:title>
  <dc:creator>user</dc:creator>
  <cp:lastModifiedBy>akimova.s</cp:lastModifiedBy>
  <cp:revision>180</cp:revision>
  <dcterms:created xsi:type="dcterms:W3CDTF">2015-11-19T00:42:06Z</dcterms:created>
  <dcterms:modified xsi:type="dcterms:W3CDTF">2020-09-10T05:52:50Z</dcterms:modified>
</cp:coreProperties>
</file>